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321" r:id="rId24"/>
    <p:sldId id="322" r:id="rId25"/>
    <p:sldId id="323" r:id="rId26"/>
    <p:sldId id="324" r:id="rId27"/>
    <p:sldId id="325" r:id="rId28"/>
    <p:sldId id="319" r:id="rId29"/>
    <p:sldId id="320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4" r:id="rId38"/>
    <p:sldId id="315" r:id="rId39"/>
    <p:sldId id="304" r:id="rId40"/>
    <p:sldId id="305" r:id="rId41"/>
    <p:sldId id="313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8" r:id="rId52"/>
    <p:sldId id="318" r:id="rId53"/>
    <p:sldId id="303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16" r:id="rId69"/>
    <p:sldId id="326" r:id="rId70"/>
    <p:sldId id="327" r:id="rId71"/>
    <p:sldId id="28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638" autoAdjust="0"/>
  </p:normalViewPr>
  <p:slideViewPr>
    <p:cSldViewPr snapToGrid="0">
      <p:cViewPr varScale="1">
        <p:scale>
          <a:sx n="74" d="100"/>
          <a:sy n="74" d="100"/>
        </p:scale>
        <p:origin x="104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3391-A7DE-4212-AB8C-75AB835F371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45F69-5A57-4F97-B0D7-10BA49539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06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45F69-5A57-4F97-B0D7-10BA4953961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710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DED9-99B8-46AE-BB5F-62D5FA566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EDFF5-ED9F-4485-9B58-0BF67F3B2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5B424-5194-4924-A2F3-DB74E0B8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8DE09-3EEA-4CAA-8A3E-1B5F5C8D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5D6BD-6F99-4652-9E7E-279CAE22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059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8DE1-57A9-4C55-AFFA-0B999B37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C1716-45D0-4A5D-A3D7-9543C767D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0954A-2598-4E2E-82A0-BCEB1FC0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5398-E4A4-4116-BBF8-EF02ACEC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374B5-8F8C-4CB1-895C-8E76C606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22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76C17-230C-4331-9A61-773EED193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C622E-787C-4870-B8D4-FBE06A6FF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0D854-1E86-4857-831B-91DE5FBA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B1974-9AB6-4557-BBAB-26D90337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48869-175A-477A-A50D-A7DAC732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9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E99B-0F13-4670-9406-5599B80B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B45DE-E783-4F9A-9A47-98B9475A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4ABBB-7669-4B6B-A8A5-66C59417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B25E3-D1C4-490E-BCB6-C6F0DA6A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E1536-12F3-4916-B1C5-1F3B8C8D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87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3C1D-D784-4412-9F4B-194CEBD3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84C8B-5783-4188-BB00-F9D5C7F86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0AB1A-FE5D-4504-8A3A-E2445FCD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47BEE-6D79-4D27-A00E-162E1EF8D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90351-F94D-433D-9B7C-F963DE73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60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263CC-D8A8-44F0-A899-1CC10F43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DB095-C55A-40A3-B1C9-BA7D172C5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00F9F-623F-4029-A0F8-54EF83843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1E99E-729D-46B3-83C3-FBDA4B8E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E0974-82E2-4CE6-BFE0-92986441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E9BAE-F87A-4CD1-B433-8709D322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51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E4AB-68BC-4369-9D69-93DF91C1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CFE25-0238-493E-8F49-DCF0E58E0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8DA71-4215-4DB6-A052-EB13B10CF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E5534-CE3A-4ED7-8F23-D4420878F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C1250-8AB9-4A9C-ABF2-EBEC50B2F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5D869D-469D-4AD8-8F68-AE6F3DFF6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91F7C-8DE0-4CA4-8F10-92B6446A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3112E9-DD05-4766-B2BE-EDCF7508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61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2FBF-2673-4E92-8AFB-3412B270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0EAF20-7758-472B-B58A-B05A567C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BC5ED-50B7-4440-8B80-A5DB945D3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18CAC-F54A-4D79-8600-FEB3350F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50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8DABA6-D4BF-47D3-8E3D-2F18089A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14C5B-8209-462C-8177-10BA4ADD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2ADCD-6A49-4EB9-BF9F-25ADA19C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37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BC53-F199-4E08-B9B4-B32AAEF9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6A5C-3BA5-46D5-89FC-190C7D021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94EF8-1B51-4998-B7F1-C3A2A296A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72E78-6C8F-441F-8D5C-A9376E48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F67F3-0FBE-418F-9AC1-FCE0BD3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BF5D0-9121-4D6E-B6F2-5CC8570C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99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6626-1B4C-46FB-8960-45EBFAC0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FF970-D3E5-4BB1-827F-35269EA00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C924-9C61-4EE1-B75F-64BFBB293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2DAED-9C38-4D00-BAF4-DB102CF5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612C2-D2C1-495D-BD2E-7C380EB5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992AD-7555-48E4-91F4-4E727871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3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6F5B1A-FEAA-4EE0-A546-4ECB8AA85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CD89C-3282-4162-A6D0-9A2542A1F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CE086-88F6-45FE-BEC4-C7A6313C7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97BFD-1A98-4BCA-AF55-29C370A60650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6FC7B-3301-41E5-A26C-D0F70C874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1CE3-677F-45A2-AD6B-D9D0CBAC8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453EE-058B-4E9C-936F-71476A6E3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45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3799-D007-4DE3-A72D-22C4D2FD72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ALCOHOL,SEDATIVE,</a:t>
            </a:r>
            <a:br>
              <a:rPr lang="en-US" b="1" i="1" dirty="0"/>
            </a:br>
            <a:r>
              <a:rPr lang="en-US" b="1" i="1" dirty="0"/>
              <a:t>HYPNOTICS</a:t>
            </a:r>
            <a:endParaRPr lang="en-IN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D6B16-C9E4-4590-AA8C-428735771C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 </a:t>
            </a:r>
          </a:p>
          <a:p>
            <a:r>
              <a:rPr lang="en-US" dirty="0"/>
              <a:t>DR.G.AARTHIPRIYANKA</a:t>
            </a:r>
          </a:p>
          <a:p>
            <a:r>
              <a:rPr lang="en-US" dirty="0"/>
              <a:t>POST GRADUATE</a:t>
            </a:r>
          </a:p>
          <a:p>
            <a:r>
              <a:rPr lang="en-US" dirty="0"/>
              <a:t>DEPARTMENT OF PHARMACOLOGY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5504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5130-D7E6-45DB-BABF-B66E714E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0179-66EE-4912-AFB7-A65EE8F47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Benzodiazepines&#10;a/c to Duration of Action&#10;Short acting&#10;• Triazolam&#10;• Oxazepam&#10;• Midazolam&#10;Intermediate acting Long acting&#10;...">
            <a:extLst>
              <a:ext uri="{FF2B5EF4-FFF2-40B4-BE49-F238E27FC236}">
                <a16:creationId xmlns:a16="http://schemas.microsoft.com/office/drawing/2014/main" id="{7953CDAD-BB11-4918-A585-C43D922C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6" y="177553"/>
            <a:ext cx="11647503" cy="658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07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4BBF-60E3-4A51-AE6A-C932DCE1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B65FD-3EA7-436F-9AFE-70B8A5C6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Benzodiazepines&#10;a/c to Indications&#10;Hypnotic Antianxiety Anticonvulsant&#10;• Diazepam&#10;• Flurazepam&#10;• Nitrazepam&#10;• Alprazolam&#10;•...">
            <a:extLst>
              <a:ext uri="{FF2B5EF4-FFF2-40B4-BE49-F238E27FC236}">
                <a16:creationId xmlns:a16="http://schemas.microsoft.com/office/drawing/2014/main" id="{F32DFC23-928C-4775-9079-10BBECFD9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2" y="168677"/>
            <a:ext cx="11842811" cy="65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5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564E-846A-4683-9B5D-1FEE8E5E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112AA-0DC8-4B9A-9CB2-F051DEBC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Miscellaneous agents&#10;Z Drugs&#10;Melatonin receptor&#10;agonist&#10;Others&#10;• Zolpidem&#10;• Zopiclone&#10;• Zaleplon&#10;• Ramelteon • Antidepress...">
            <a:extLst>
              <a:ext uri="{FF2B5EF4-FFF2-40B4-BE49-F238E27FC236}">
                <a16:creationId xmlns:a16="http://schemas.microsoft.com/office/drawing/2014/main" id="{4D9985F6-CFB8-4DD5-B86D-09900096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8" y="177553"/>
            <a:ext cx="11709647" cy="6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7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D159-8615-453C-B1AE-CA450DB6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BFF51-A0CE-41C5-8FA8-530E5362A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Site of Action&#10;• Midbrain ( RAS ) - Wakefulness&#10;• Limbic system - Thought &amp;&#10;mental functions&#10;• Medulla - Muscle relaxation...">
            <a:extLst>
              <a:ext uri="{FF2B5EF4-FFF2-40B4-BE49-F238E27FC236}">
                <a16:creationId xmlns:a16="http://schemas.microsoft.com/office/drawing/2014/main" id="{26F2C19F-542C-4BD2-BD2C-B2B212AAA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0" y="106532"/>
            <a:ext cx="11807301" cy="657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627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AAB36-0DD0-4D20-A8B5-04D27294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85A4-5CEC-461D-BF74-79B626A59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Dose Dependent Action&#10;Sedation&#10;(Sedative)&#10;Sleep&#10;(Hypnotic)&#10;Anesthesia&#10;(Anesthetic)&#10;Coma Death&#10; ">
            <a:extLst>
              <a:ext uri="{FF2B5EF4-FFF2-40B4-BE49-F238E27FC236}">
                <a16:creationId xmlns:a16="http://schemas.microsoft.com/office/drawing/2014/main" id="{FC952A05-38A7-45DF-83D4-192514DC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53464"/>
            <a:ext cx="11833934" cy="670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97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9935-956D-4A67-AD56-B846138C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8C2D-5ED1-4704-B561-BCA668C3C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Dose-response curves for two&#10;hypothetical sedative-hypnotics&#10;• Drug A:&#10;– An increase in dose higher&#10;than that needed for h...">
            <a:extLst>
              <a:ext uri="{FF2B5EF4-FFF2-40B4-BE49-F238E27FC236}">
                <a16:creationId xmlns:a16="http://schemas.microsoft.com/office/drawing/2014/main" id="{A814C088-EDAA-4147-89B1-40CECDD5D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177554"/>
            <a:ext cx="11860567" cy="658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96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5A49-AFC8-43AF-9688-52B9A8E9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143C-DD3E-4BAD-BCBB-4F9BB0F2C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Dose-response curves for two&#10;hypothetical sedative-hypnotics&#10;• Drug A – Barbitutates&#10;– Steeper DRC&#10;– Narrow margin of&#10;safe...">
            <a:extLst>
              <a:ext uri="{FF2B5EF4-FFF2-40B4-BE49-F238E27FC236}">
                <a16:creationId xmlns:a16="http://schemas.microsoft.com/office/drawing/2014/main" id="{B9FB395E-FE18-4A78-9144-267BF16D3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6" y="159799"/>
            <a:ext cx="11934548" cy="669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76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5731-8BDB-481A-AF39-A605C446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873E-6F93-48DD-AB6C-E002868DC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Mechanism of Action&#10; ">
            <a:extLst>
              <a:ext uri="{FF2B5EF4-FFF2-40B4-BE49-F238E27FC236}">
                <a16:creationId xmlns:a16="http://schemas.microsoft.com/office/drawing/2014/main" id="{747FB8A1-C9C6-4E8D-97CD-7CDF7988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0" y="186431"/>
            <a:ext cx="11771790" cy="66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3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FF65-B0B4-458C-8C18-51DBAC1C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974B-0FD9-42DD-A674-B6924697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7652" name="Picture 4" descr="The GABAA receptor and benzodiazepine acceptor site">
            <a:extLst>
              <a:ext uri="{FF2B5EF4-FFF2-40B4-BE49-F238E27FC236}">
                <a16:creationId xmlns:a16="http://schemas.microsoft.com/office/drawing/2014/main" id="{5481DE01-361C-4022-8CCE-F7D36B27E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609" y="2666892"/>
            <a:ext cx="2876391" cy="414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MOLECULAR PHARMACOLOGY&#10;OF THE GABA RECEPTOR&#10;Ligand Subunit&#10;GABA b&#10;Barbiturate a or b&#10;Benzodiazepine a / g interface&#10;Z-drug...">
            <a:extLst>
              <a:ext uri="{FF2B5EF4-FFF2-40B4-BE49-F238E27FC236}">
                <a16:creationId xmlns:a16="http://schemas.microsoft.com/office/drawing/2014/main" id="{064F33E2-838F-4903-B1A8-835AFDC6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124456"/>
            <a:ext cx="9085815" cy="67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6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EF2E-7519-4ABB-8906-72C2F438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FBC94-C109-4872-AF92-74C0F2D0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GABA-A RECEPTOR Cl CHANNEL&#10;BINDING SITE LIGANDS&#10;• Agonists&#10;– GABA: promotes Cl influx&#10;– Barbiturates: facilitates &amp; mimics...">
            <a:extLst>
              <a:ext uri="{FF2B5EF4-FFF2-40B4-BE49-F238E27FC236}">
                <a16:creationId xmlns:a16="http://schemas.microsoft.com/office/drawing/2014/main" id="{451DB3C1-1CF4-4E0B-85DD-6F949D4B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1" y="177553"/>
            <a:ext cx="11665258" cy="657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31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E8068-4AFD-45A9-94B6-43753F6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9B940-9CF8-4C0F-A676-A6A27361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nxiolytic&#10;• Anxiety is an unpleasant state&#10;of tension, apprehension, or&#10;uneasiness that arises from&#10;either a known or an ...">
            <a:extLst>
              <a:ext uri="{FF2B5EF4-FFF2-40B4-BE49-F238E27FC236}">
                <a16:creationId xmlns:a16="http://schemas.microsoft.com/office/drawing/2014/main" id="{9191E8C1-8284-482F-85BE-5EBB4D88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33165"/>
            <a:ext cx="11780668" cy="653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99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3030-C3BC-4A64-9B85-5492168F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7AFB-597F-4AB5-BC43-69666EA2B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 descr="Mechanism of Action&#10;• Benzodiazepines&#10; increase frequency of opening of Cl- channels induced by GABA&#10;(GABA facilitatory a...">
            <a:extLst>
              <a:ext uri="{FF2B5EF4-FFF2-40B4-BE49-F238E27FC236}">
                <a16:creationId xmlns:a16="http://schemas.microsoft.com/office/drawing/2014/main" id="{DC0FB495-0CDB-46B7-8BC5-AA9CA8D52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06532"/>
            <a:ext cx="11825056" cy="664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779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F427-B9FF-4CC8-8AE2-C24B741E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8EE5-CFFC-40BE-81D8-483EE591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Barbiturates&#10; ">
            <a:extLst>
              <a:ext uri="{FF2B5EF4-FFF2-40B4-BE49-F238E27FC236}">
                <a16:creationId xmlns:a16="http://schemas.microsoft.com/office/drawing/2014/main" id="{C9F0366B-EAC2-4091-9B4E-DB335B00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6" y="124287"/>
            <a:ext cx="11860567" cy="66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48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F3B7-0802-4FD7-804C-E823BEF3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D80A7-577B-44C8-8AAA-CE23DCE88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Barbiturates    • Examples: -barbital;      phenobarbital, amobartibal, butabarbital    • MOA: GABAA, increase duration of...">
            <a:extLst>
              <a:ext uri="{FF2B5EF4-FFF2-40B4-BE49-F238E27FC236}">
                <a16:creationId xmlns:a16="http://schemas.microsoft.com/office/drawing/2014/main" id="{7D909104-9DF7-4602-8018-35091998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35" y="248479"/>
            <a:ext cx="11658600" cy="624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308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ED3B-3BEC-436E-8C1C-F846BB98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D419-54FD-416C-8D57-EBA4FC798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Pharmacokinetics&#10;• All barbiturates redistribute from the brain to the&#10;splanchnic areas, to skeletal muscle, and, finally,...">
            <a:extLst>
              <a:ext uri="{FF2B5EF4-FFF2-40B4-BE49-F238E27FC236}">
                <a16:creationId xmlns:a16="http://schemas.microsoft.com/office/drawing/2014/main" id="{46C2ABB1-A88C-4165-86E7-3A8F110D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84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AEA24-11B2-4148-86F2-3A77D719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7DF25-BA9D-4534-BB8F-89D6F2A11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Actions&#10;• At low doses, produce sedation (have a calming effect&#10;and reduce excitement).&#10;• At higher doses, cause hypnosis,...">
            <a:extLst>
              <a:ext uri="{FF2B5EF4-FFF2-40B4-BE49-F238E27FC236}">
                <a16:creationId xmlns:a16="http://schemas.microsoft.com/office/drawing/2014/main" id="{D2D751A6-7C83-4C70-BCE7-46ED07B9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507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84AE-F5E6-4E8D-9371-4F867AFE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CA390-3578-4E60-889D-0739C303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Adverse effects&#10;• Barbiturates induce cytochrome P450&#10;(CYP450) microsomal enzymes in the liver.&#10;– Therefore, diminishes th...">
            <a:extLst>
              <a:ext uri="{FF2B5EF4-FFF2-40B4-BE49-F238E27FC236}">
                <a16:creationId xmlns:a16="http://schemas.microsoft.com/office/drawing/2014/main" id="{7E6D4917-B49A-4C8C-AB26-4A238731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547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ACD2-F0C9-4C90-BD4E-9765EB8E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5448E-FABE-4211-B870-CA5DE3B61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Adverse Effects&#10;• Chronic use results in development of tolerance&#10;– Metabolic tolerance&#10;• Occurs with phenobarbital&#10;• Indu...">
            <a:extLst>
              <a:ext uri="{FF2B5EF4-FFF2-40B4-BE49-F238E27FC236}">
                <a16:creationId xmlns:a16="http://schemas.microsoft.com/office/drawing/2014/main" id="{FC159C82-FEC5-4E5A-9EC6-9CD0CB052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7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745E-BB67-4E83-8B2C-236A4A6A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1F9AE-6978-41BB-9BED-9CA1A4F77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Benzodiazepines&#10; ">
            <a:extLst>
              <a:ext uri="{FF2B5EF4-FFF2-40B4-BE49-F238E27FC236}">
                <a16:creationId xmlns:a16="http://schemas.microsoft.com/office/drawing/2014/main" id="{C63BCE44-459A-4543-99F3-8385B874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568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44BC-8127-475B-803E-BF70CF54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216038"/>
            <a:ext cx="10515600" cy="827571"/>
          </a:xfrm>
        </p:spPr>
        <p:txBody>
          <a:bodyPr/>
          <a:lstStyle/>
          <a:p>
            <a:r>
              <a:rPr lang="en-US" b="1" i="1" dirty="0"/>
              <a:t>                       BENZODIAZEPINES</a:t>
            </a:r>
            <a:endParaRPr lang="en-IN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8738F-3AFE-4C1D-8D62-359D2F0A7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Metabolism&#10;• All Benzodiazepines are metabolized in the liver&#10;– Phase I: ( liver microsomal system)&#10;– Phase II: glucouroni...">
            <a:extLst>
              <a:ext uri="{FF2B5EF4-FFF2-40B4-BE49-F238E27FC236}">
                <a16:creationId xmlns:a16="http://schemas.microsoft.com/office/drawing/2014/main" id="{BEBA3334-8C58-406B-A73E-39314E38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43609"/>
            <a:ext cx="12192000" cy="58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637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9951-F5A1-4F79-953A-4C82DBD0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C095-049A-413A-AEE8-A1CBBD37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 descr="Actions&#10;• Reduction of anxiety&#10;– At low doses, the benzodiazepines are anxiolytic&#10;– reduce anxiety by selectively enhancin...">
            <a:extLst>
              <a:ext uri="{FF2B5EF4-FFF2-40B4-BE49-F238E27FC236}">
                <a16:creationId xmlns:a16="http://schemas.microsoft.com/office/drawing/2014/main" id="{60C43FD7-8940-4218-BBEE-19012719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9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8369-604B-4BD9-973D-A734644C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869D-AEA2-4E5E-B01E-E193B65EF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Stages of Sleep&#10;Stage2&#10;Non REM&#10;67-75%&#10;REM sleep&#10;25-33%&#10;Stage 1&#10;2-5%&#10;Stage 3 &amp; 4&#10;Deep sleep&#10;15-25%&#10; ">
            <a:extLst>
              <a:ext uri="{FF2B5EF4-FFF2-40B4-BE49-F238E27FC236}">
                <a16:creationId xmlns:a16="http://schemas.microsoft.com/office/drawing/2014/main" id="{7C9A1C50-1B76-48EE-878F-3ABF2712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05" y="84338"/>
            <a:ext cx="11771790" cy="668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555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66B6-B220-47FE-B2C7-D321864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33679-AB36-4006-BA1D-36B07AAB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Benzodiazepines Augment the Effects of GABA*GABA is the main inhibitory neurotransmitterin the brain.*GABA neurons are int...">
            <a:extLst>
              <a:ext uri="{FF2B5EF4-FFF2-40B4-BE49-F238E27FC236}">
                <a16:creationId xmlns:a16="http://schemas.microsoft.com/office/drawing/2014/main" id="{C025C1E9-969E-49DF-B18F-FFCB048E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6" y="69574"/>
            <a:ext cx="11907077" cy="66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198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60CE-6E0E-460B-978D-210A5AA3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4F84C-D147-4ECA-8282-F40D5A578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 descr="Hypnotic Effect of Benzodiazepines Benzodiazepines are also hypnotic drugs. The hypothalamus contains the sleep and wakefu...">
            <a:extLst>
              <a:ext uri="{FF2B5EF4-FFF2-40B4-BE49-F238E27FC236}">
                <a16:creationId xmlns:a16="http://schemas.microsoft.com/office/drawing/2014/main" id="{28E31DFB-934F-47F5-B395-819764BF5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96" y="149087"/>
            <a:ext cx="11887200" cy="646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880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B231-E396-406D-BCCB-27FA5D01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E98B6-0759-4A9A-9399-AC27E8AC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Tuberomammilary Nucleus (TMN) of Hypothalamus is theWakefulness Promoter (the coffee- house of the brain) TMN of hypothal...">
            <a:extLst>
              <a:ext uri="{FF2B5EF4-FFF2-40B4-BE49-F238E27FC236}">
                <a16:creationId xmlns:a16="http://schemas.microsoft.com/office/drawing/2014/main" id="{FBDB43D8-6E46-4A4A-A3A6-5F0D0087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9" y="365125"/>
            <a:ext cx="11251095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61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2030-3C68-4DAB-BE6E-290A3834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BF53A-A0CA-4468-8D3F-C7D9CB874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Ventro-Lateral Preoptic Nucleus of theHypothalamus(VLPO) - the Sleep Promoter VLPO nucleus contains GABA neurons that inh...">
            <a:extLst>
              <a:ext uri="{FF2B5EF4-FFF2-40B4-BE49-F238E27FC236}">
                <a16:creationId xmlns:a16="http://schemas.microsoft.com/office/drawing/2014/main" id="{50442AF4-0109-49F2-8967-131351039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9" y="119270"/>
            <a:ext cx="11956773" cy="648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233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5FA4-2D29-4D88-A4B1-F52674D6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F2CD2-8F7A-435A-91FE-B1477AACE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The Balance of Sleep and Wakefulness    TMN                     SCN                          VLPO                         ...">
            <a:extLst>
              <a:ext uri="{FF2B5EF4-FFF2-40B4-BE49-F238E27FC236}">
                <a16:creationId xmlns:a16="http://schemas.microsoft.com/office/drawing/2014/main" id="{775653D3-F6FC-4880-A9FB-B1927D8F0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4" y="238539"/>
            <a:ext cx="11529391" cy="638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15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435A-BE08-4B77-A16C-E354D650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6839F-C0E1-4BED-A0B9-F390FCE2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 descr="Benzodiazepines – FDA Indications In addition to anxiety, benzodiazepines are indicated for muscle tension, insomnia, sta...">
            <a:extLst>
              <a:ext uri="{FF2B5EF4-FFF2-40B4-BE49-F238E27FC236}">
                <a16:creationId xmlns:a16="http://schemas.microsoft.com/office/drawing/2014/main" id="{0F42E65F-8C12-4CC1-A25F-F2AA422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15" y="191431"/>
            <a:ext cx="11663570" cy="64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820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9550-4E4F-44F0-826F-A2EAD063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DB7A5-1BDA-4669-86D2-70F7093F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 descr="BZDs Withdrawal syndrome          Cairo, Feb 2012   9 ">
            <a:extLst>
              <a:ext uri="{FF2B5EF4-FFF2-40B4-BE49-F238E27FC236}">
                <a16:creationId xmlns:a16="http://schemas.microsoft.com/office/drawing/2014/main" id="{24996545-C7D6-4626-8A92-8832EF58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3" y="159026"/>
            <a:ext cx="11926957" cy="652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611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1085-F172-4660-85F9-D64161A1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1E217-5BA9-4203-A415-7827F52B5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Benzodiazepines Might CauseMemory Impairment in Elderly ">
            <a:extLst>
              <a:ext uri="{FF2B5EF4-FFF2-40B4-BE49-F238E27FC236}">
                <a16:creationId xmlns:a16="http://schemas.microsoft.com/office/drawing/2014/main" id="{97AFD5F3-22D6-45A1-962C-53675693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9592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557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5D7A-77A2-4137-8282-57FA14C0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C240B-94A1-4B00-86D2-4C114F80A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Benzodiazepines Potentiate the Effect of Alcohol ">
            <a:extLst>
              <a:ext uri="{FF2B5EF4-FFF2-40B4-BE49-F238E27FC236}">
                <a16:creationId xmlns:a16="http://schemas.microsoft.com/office/drawing/2014/main" id="{F081B9EA-D57B-4F18-AF76-F3692CDF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075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5DEA-D26C-4BDB-BFB3-813D2B3F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59D25-1493-4885-B510-12290EE1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8434" name="Picture 2" descr="Truth Serum? ">
            <a:extLst>
              <a:ext uri="{FF2B5EF4-FFF2-40B4-BE49-F238E27FC236}">
                <a16:creationId xmlns:a16="http://schemas.microsoft.com/office/drawing/2014/main" id="{EC6FFE68-7F2A-40F9-884E-EBB460AC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1" y="134178"/>
            <a:ext cx="11638722" cy="658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933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78D-AD71-4A5E-B0AF-B0F203C7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F21C6-CD32-43C4-9348-5AA0D2490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 descr="8&#10;• Eyes open – β, Eyes are closed - α wavesAwake&#10;• Dozing, α + θ, disappearance of α – onset of&#10;sleepStage I&#10;• θ + sleep ...">
            <a:extLst>
              <a:ext uri="{FF2B5EF4-FFF2-40B4-BE49-F238E27FC236}">
                <a16:creationId xmlns:a16="http://schemas.microsoft.com/office/drawing/2014/main" id="{6471F63B-9DD1-4097-AC4C-2B75A26F3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195309"/>
            <a:ext cx="11807301" cy="65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34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4C2F-CC49-4046-8555-0AD66CC4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08223-B92A-499A-B121-7B0B8D16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 descr="Is Flunitrazepam (Rohypnol) special? • In general, the pharmacodynamic differences   between benzos are subtle while the  ...">
            <a:extLst>
              <a:ext uri="{FF2B5EF4-FFF2-40B4-BE49-F238E27FC236}">
                <a16:creationId xmlns:a16="http://schemas.microsoft.com/office/drawing/2014/main" id="{F3464BA8-B981-419F-B20C-466AA88B4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82" y="365125"/>
            <a:ext cx="11340548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56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DE88-B5AE-4C02-8CA8-9E856BB5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DE9B4-35CB-4514-8D5B-3942F2D8B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Therapeutic Uses:&#10;Benzodiazepines&#10; ">
            <a:extLst>
              <a:ext uri="{FF2B5EF4-FFF2-40B4-BE49-F238E27FC236}">
                <a16:creationId xmlns:a16="http://schemas.microsoft.com/office/drawing/2014/main" id="{0E4FB374-40CB-4D99-92AC-711BA664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046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53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4AD3-F804-4480-8216-B6846948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E008-042F-466C-830B-B4DAB9D4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 descr="Benzodiazepines Barbiturates&#10;o Abuse liability very low o Tolerance&#10;o Dependence&#10;o No hyperalgesia o Hyperalgesia (↑ Sensi...">
            <a:extLst>
              <a:ext uri="{FF2B5EF4-FFF2-40B4-BE49-F238E27FC236}">
                <a16:creationId xmlns:a16="http://schemas.microsoft.com/office/drawing/2014/main" id="{A54F4887-2B64-45BE-A65A-3F1B2B2AE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4" y="133165"/>
            <a:ext cx="11754035" cy="656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43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C58F-E813-4E19-A814-D47AB1F7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7459-F7A7-4112-816F-D6C577D24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Flumazenil: Benzodiazepine antagonist&#10;• FDA approval in 1991&#10;• MOA: A selective&#10;competitive antagonist of&#10;BZD receptors (B...">
            <a:extLst>
              <a:ext uri="{FF2B5EF4-FFF2-40B4-BE49-F238E27FC236}">
                <a16:creationId xmlns:a16="http://schemas.microsoft.com/office/drawing/2014/main" id="{5016076F-0568-4636-A2AF-7E47171A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266331"/>
            <a:ext cx="11576481" cy="64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152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90CE-50A2-4A0B-B562-23E408ED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Other Anxiolytic Agents&#10;• Antidepressants&#10;– Selective serotonin reuptake inhibitors (SSRIs)&#10;such as escitalopram or paroxe...">
            <a:extLst>
              <a:ext uri="{FF2B5EF4-FFF2-40B4-BE49-F238E27FC236}">
                <a16:creationId xmlns:a16="http://schemas.microsoft.com/office/drawing/2014/main" id="{02F19CD9-F402-431D-A2A4-665FB281D2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119848"/>
            <a:ext cx="11647503" cy="66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343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B651-CF86-40F2-9914-BD9E4C9F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4FF9-EF85-4F93-96E6-38CB7D650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4578" name="Picture 2" descr="Other Anxiolytic Agents&#10;• Propranolol ( -blocker)&#10;– Use to treat some forms of anxiety, particularly&#10;when physical (autono...">
            <a:extLst>
              <a:ext uri="{FF2B5EF4-FFF2-40B4-BE49-F238E27FC236}">
                <a16:creationId xmlns:a16="http://schemas.microsoft.com/office/drawing/2014/main" id="{76B86C4C-24DA-4CF5-8265-70F4F2FFA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4" y="71021"/>
            <a:ext cx="11896078" cy="66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68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CED6-FA0A-4D6A-8B53-5F1B3CF6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F7CFC-8353-4F62-A02A-725A6F20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5602" name="Picture 2" descr="Other Hypnotic Agents&#10;• Z-drugs: Zolpidem, Zaleplone, Zopiclone&#10;– not structurally related to benzo diazepines, but&#10;select...">
            <a:extLst>
              <a:ext uri="{FF2B5EF4-FFF2-40B4-BE49-F238E27FC236}">
                <a16:creationId xmlns:a16="http://schemas.microsoft.com/office/drawing/2014/main" id="{98D77B65-A8D8-46E4-B9F4-B11ACA24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5" y="257453"/>
            <a:ext cx="11825056" cy="62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594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F3C3-8BC0-44BB-96CA-8C281F5D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A53C6-BADF-4CD0-B95C-4808994A6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6626" name="Picture 2" descr="Other Hypnotic Agents&#10;• Ramelteon&#10;– selective agonist at the MT1 and MT2 subtypes of&#10;melatonin receptors.&#10;• Melatonin is a...">
            <a:extLst>
              <a:ext uri="{FF2B5EF4-FFF2-40B4-BE49-F238E27FC236}">
                <a16:creationId xmlns:a16="http://schemas.microsoft.com/office/drawing/2014/main" id="{C0DC86FF-CF2F-46E4-9DA1-98584191F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6" y="115410"/>
            <a:ext cx="11807301" cy="66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1AF50-8AE5-43E3-81DC-3012540E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4C7D2-6DC6-4092-AE4A-8446F8DB3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 descr="Other Hypnotic Agents&#10;• Antihistamines&#10;– Some antihistamines with sedating properties,&#10;such as diphenhydramine, hydroxyzin...">
            <a:extLst>
              <a:ext uri="{FF2B5EF4-FFF2-40B4-BE49-F238E27FC236}">
                <a16:creationId xmlns:a16="http://schemas.microsoft.com/office/drawing/2014/main" id="{E6A2CA3A-3CE6-463F-9A24-71EE79EB4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" y="177553"/>
            <a:ext cx="11576482" cy="6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90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C9D0-F469-44C2-9EA3-0D977AB3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A4110-6526-4FF7-B0D0-DB0D828C8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 descr="Other Hypnotic Agents&#10;• Antidepressants&#10;– Doxepin an older tricyclic agent with SNRI&#10;mechanisms of antidepressant and anxi...">
            <a:extLst>
              <a:ext uri="{FF2B5EF4-FFF2-40B4-BE49-F238E27FC236}">
                <a16:creationId xmlns:a16="http://schemas.microsoft.com/office/drawing/2014/main" id="{14430E42-6C2D-4CB8-AB85-8968E08C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2" y="204187"/>
            <a:ext cx="11647503" cy="650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4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6C2F-5DE9-4AA5-80A3-4141C8F2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3392A-1A8D-4DBE-8268-C9673849E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 descr="History&#10; ">
            <a:extLst>
              <a:ext uri="{FF2B5EF4-FFF2-40B4-BE49-F238E27FC236}">
                <a16:creationId xmlns:a16="http://schemas.microsoft.com/office/drawing/2014/main" id="{4AF9B186-D524-4CF9-83BA-3F1A17CE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4" y="177553"/>
            <a:ext cx="11700769" cy="651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64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55C8-A646-4127-87E9-0B3C0996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E411-8B6E-467A-8EFA-E296CE9DF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 descr="Recent Advances&#10;• 5-HT2A receptor antagonists:&#10;– 5-Hydroxytryptamine (5-HT)2A antagonists are&#10;promising therapeutic agents...">
            <a:extLst>
              <a:ext uri="{FF2B5EF4-FFF2-40B4-BE49-F238E27FC236}">
                <a16:creationId xmlns:a16="http://schemas.microsoft.com/office/drawing/2014/main" id="{9440BE6E-F351-446B-AF6E-E0CEB5D4C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5" y="124287"/>
            <a:ext cx="11727402" cy="66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781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9975-F68C-43C8-BEB0-FEB3468D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B7088-2302-43FC-8214-BCAFCC15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lcohols: Introduction&#10;Hydroxy derivatives of aliphatic hydrocarbons&#10;Types:&#10;Alcoholic beverages:&#10;• Malted liquors (3-6%...">
            <a:extLst>
              <a:ext uri="{FF2B5EF4-FFF2-40B4-BE49-F238E27FC236}">
                <a16:creationId xmlns:a16="http://schemas.microsoft.com/office/drawing/2014/main" id="{54723A71-081B-4368-B238-73FF54B2F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"/>
            <a:ext cx="11893994" cy="67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176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69ED-4FBC-4C83-8D5C-0888FF4C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E12C9-7A68-4EB2-891C-CEE3F9F66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 descr="BAC&#10;!  The amount of alcohol in the human body&#10;depends on the amount of alcohol in the&#10;blood which is known as the BAC&#10;!  ...">
            <a:extLst>
              <a:ext uri="{FF2B5EF4-FFF2-40B4-BE49-F238E27FC236}">
                <a16:creationId xmlns:a16="http://schemas.microsoft.com/office/drawing/2014/main" id="{D4DBB698-10C8-483B-A4ED-09E7172A2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2" t="8391" r="9983" b="17977"/>
          <a:stretch/>
        </p:blipFill>
        <p:spPr bwMode="auto">
          <a:xfrm>
            <a:off x="0" y="168965"/>
            <a:ext cx="12115800" cy="65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348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60BE-54C5-4367-B0E4-A3C23FC0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529EB-042F-42DF-89B1-A04F7854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Ethanol: Standard Drinks&#10;1 drink:&#10;50 mL spirits&#10;150 mL wine&#10;400 mL beer&#10;• 16 gram alcohol&#10;• BAC: 30mg/dl&#10; ">
            <a:extLst>
              <a:ext uri="{FF2B5EF4-FFF2-40B4-BE49-F238E27FC236}">
                <a16:creationId xmlns:a16="http://schemas.microsoft.com/office/drawing/2014/main" id="{A34D1C87-3FEB-4FF3-9B10-EDCF956BC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1"/>
            <a:ext cx="11728174" cy="65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45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33F9-D459-493E-88F1-F35C6442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DEC9-6176-4F07-B690-26EBAD1D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Ethanol: Local actions&#10;Application&#10;area/method&#10;Effects&#10;Rubbing on skin Rubefacient, counter-&#10;irritant&#10;Injected around nerv...">
            <a:extLst>
              <a:ext uri="{FF2B5EF4-FFF2-40B4-BE49-F238E27FC236}">
                <a16:creationId xmlns:a16="http://schemas.microsoft.com/office/drawing/2014/main" id="{DED6CE85-2AB1-486F-AA5A-F314F6842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9" y="93307"/>
            <a:ext cx="11980506" cy="659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167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996D-03F2-4C1B-9190-E46FDF3E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7285C-5F2D-48EC-8EC2-04434F839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Ethanol: Systemic actions&#10;Central Nervous System:&#10;Neuronal depressant&#10;Effect on sleep, anaesthesia, analgesia,&#10;anticonv...">
            <a:extLst>
              <a:ext uri="{FF2B5EF4-FFF2-40B4-BE49-F238E27FC236}">
                <a16:creationId xmlns:a16="http://schemas.microsoft.com/office/drawing/2014/main" id="{F76116DF-11BA-4F16-95A7-F735DDA4B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0" y="93306"/>
            <a:ext cx="11803225" cy="655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967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C538F-DBD6-46B4-AD41-30BE0D5D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126F7-3D3F-425D-8C53-56639634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Ethanol: Systemic actions&#10;Blood Alcohol&#10;level (mg/dl)&#10;Effects seen&#10;30-60 Apparent excitation and euphoria&#10;80-150 Mental cl...">
            <a:extLst>
              <a:ext uri="{FF2B5EF4-FFF2-40B4-BE49-F238E27FC236}">
                <a16:creationId xmlns:a16="http://schemas.microsoft.com/office/drawing/2014/main" id="{0B0FB44A-3F67-4F75-9A7B-795FAAEF8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65315"/>
            <a:ext cx="12061371" cy="679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21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64A0-4B67-41CB-A670-C4B60D1D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954F-AB07-428E-A4BD-BEE820AC5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Ethanol: Systemic actions&#10;CNS effects: Mechanism&#10;Acute ingestion:&#10;• Increase GABA release activity with&#10;decreased glutam...">
            <a:extLst>
              <a:ext uri="{FF2B5EF4-FFF2-40B4-BE49-F238E27FC236}">
                <a16:creationId xmlns:a16="http://schemas.microsoft.com/office/drawing/2014/main" id="{0756085B-451C-4C0C-864B-34256C31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7" y="158620"/>
            <a:ext cx="11896530" cy="6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237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4E2B-EC2F-423D-9C3A-8FDEB9E7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F7D21-6B68-4D35-9358-F100C89A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Ethanol: Systemic actions&#10;Gastrointestinal tract:&#10;Variable effect on gastric secretion:&#10;• 10%  stimulates gastric secre...">
            <a:extLst>
              <a:ext uri="{FF2B5EF4-FFF2-40B4-BE49-F238E27FC236}">
                <a16:creationId xmlns:a16="http://schemas.microsoft.com/office/drawing/2014/main" id="{DADD09D5-E0FE-410C-80D7-D7F90EF73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0"/>
            <a:ext cx="11992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69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8AB7-A385-4DA2-9FB1-780232BE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7F2C9-BE9E-43EC-A1B1-457DC28B7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Liver:&#10;Liver exposed to oxidative stress  cellular&#10;necrosis and fibrosis (cirrhosis of liver)&#10;Alcohol  Acetaldehyde: ...">
            <a:extLst>
              <a:ext uri="{FF2B5EF4-FFF2-40B4-BE49-F238E27FC236}">
                <a16:creationId xmlns:a16="http://schemas.microsoft.com/office/drawing/2014/main" id="{E504C42F-B042-40CA-8D74-EBDA3B487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23327"/>
            <a:ext cx="11980117" cy="673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82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F314-BBB0-46D3-9773-CAB51FA6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49723-D5EF-4B1F-BE13-D026A2E16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History&#10;• 1864: Barbiturates were&#10;introduced&#10;– Barbiturates were widely&#10;diverted from medical use&#10;and used on the street i...">
            <a:extLst>
              <a:ext uri="{FF2B5EF4-FFF2-40B4-BE49-F238E27FC236}">
                <a16:creationId xmlns:a16="http://schemas.microsoft.com/office/drawing/2014/main" id="{DC935AF9-A04B-435F-A68C-4F0591D9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" y="150921"/>
            <a:ext cx="11922711" cy="65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16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CB78-FD9D-4D8E-9770-0D1DD4B7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8C5CF-3483-4F98-AEA7-215CE5422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 descr="Ethanol: Systemic actions&#10;Kidney&#10;Diuresis:&#10;• Co-ingestion of fluids&#10;• Inhibition of ADH secretion&#10;Endocrine:&#10;Acute int...">
            <a:extLst>
              <a:ext uri="{FF2B5EF4-FFF2-40B4-BE49-F238E27FC236}">
                <a16:creationId xmlns:a16="http://schemas.microsoft.com/office/drawing/2014/main" id="{A0E19DDF-44C1-4402-B8EC-5844894A1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4" y="84074"/>
            <a:ext cx="12026965" cy="65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773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B37E-3BF0-4838-B47B-13D02D9D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6E8C0-3FDA-4371-B20C-80C4E1BD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Ethanol: Pharmacokinetics&#10;Absorption: intestine&#10;Limited first pass metabolism&#10;Intact skin of infant: significant absorp...">
            <a:extLst>
              <a:ext uri="{FF2B5EF4-FFF2-40B4-BE49-F238E27FC236}">
                <a16:creationId xmlns:a16="http://schemas.microsoft.com/office/drawing/2014/main" id="{06696602-8875-41F2-8EAF-7B221079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" y="99391"/>
            <a:ext cx="11787809" cy="663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10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68229-6ED6-4477-9B5F-50B90727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771C439C-F8FE-4562-9A49-DE503D416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8" y="139148"/>
            <a:ext cx="11579087" cy="655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201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9C8B-C22F-4232-B4FE-442EA9BE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C249-7216-4353-8C9F-BBCDFBD62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Ethanol: Uses&#10;Treatment of methanol poisoning&#10;Intractable neuralgia&#10;As antiseptic&#10;Rubefacient and counter-irritants&#10; ">
            <a:extLst>
              <a:ext uri="{FF2B5EF4-FFF2-40B4-BE49-F238E27FC236}">
                <a16:creationId xmlns:a16="http://schemas.microsoft.com/office/drawing/2014/main" id="{DADEA379-956A-4E77-B8F8-D08F7CC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2" y="208723"/>
            <a:ext cx="11708295" cy="64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198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9D1D-C529-4648-812D-42D4FFE3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31D6-FCAA-4457-A36D-0194B1445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Ethanol: Toxicity&#10;Moderate drinking:&#10;Nausea, vomiting, flushing, hangover&#10;Acute alcohol intoxication:&#10;Unresponsive, hy...">
            <a:extLst>
              <a:ext uri="{FF2B5EF4-FFF2-40B4-BE49-F238E27FC236}">
                <a16:creationId xmlns:a16="http://schemas.microsoft.com/office/drawing/2014/main" id="{65FDC769-60A2-4969-A09B-B05F36A5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1" y="159027"/>
            <a:ext cx="11310730" cy="648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96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7397-D7BA-4296-94D4-682C0BA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592E-527A-4755-90AC-11234C1D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Ethanol: Toxicity&#10;Chronic alcoholism:&#10;Tolerance (PK as well as PD)&#10;Psychological dependence&#10;Physical dependence&#10;• Asso...">
            <a:extLst>
              <a:ext uri="{FF2B5EF4-FFF2-40B4-BE49-F238E27FC236}">
                <a16:creationId xmlns:a16="http://schemas.microsoft.com/office/drawing/2014/main" id="{42343863-A303-4AB4-9702-395C8CAD8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4" y="139149"/>
            <a:ext cx="11598965" cy="650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534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91BC-29BF-427C-B71F-783138F8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D96B-EEBE-4C85-9D21-F0E46CEF9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Ethanol: Toxicity&#10;Withdrawal syndrome:&#10;Seen in physical dependent individuals&#10;Anxiety, sweating, tachycardia, tremor,&#10;c...">
            <a:extLst>
              <a:ext uri="{FF2B5EF4-FFF2-40B4-BE49-F238E27FC236}">
                <a16:creationId xmlns:a16="http://schemas.microsoft.com/office/drawing/2014/main" id="{D76512C2-B25A-4DEA-B5BD-4286CE7E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178905"/>
            <a:ext cx="11658600" cy="64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250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00AF-D5A3-4D21-844E-1BA3AD75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522B-0285-482D-A9E5-714D2EA1F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6BE3749-70E6-4E77-BA51-F9C80F89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2" y="149087"/>
            <a:ext cx="11777869" cy="634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06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EFB4-9FB3-4AAB-B95B-071F8BB8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6C9EC-54CB-4118-83E3-A7383789C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 descr="Effects on the Fetus&#10;!  Fetal alcohol&#10;syndrome (FAS) –&#10;condition affecting&#10;children born to&#10;alcohol consuming&#10;mothers that...">
            <a:extLst>
              <a:ext uri="{FF2B5EF4-FFF2-40B4-BE49-F238E27FC236}">
                <a16:creationId xmlns:a16="http://schemas.microsoft.com/office/drawing/2014/main" id="{CAE07328-CEDC-451B-93F6-712D02BBA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8" t="19502" r="8839" b="9699"/>
          <a:stretch/>
        </p:blipFill>
        <p:spPr bwMode="auto">
          <a:xfrm>
            <a:off x="79513" y="0"/>
            <a:ext cx="12334461" cy="67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942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267-DCDD-4365-A398-239A86AC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109A3-33CE-467C-A278-306238FB3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Ethanol as Antidote &#10; Methanol, Ethylene glycol, Diethylene glycol &#10; Methanol poisoning – toxicological importance – &#10;un...">
            <a:extLst>
              <a:ext uri="{FF2B5EF4-FFF2-40B4-BE49-F238E27FC236}">
                <a16:creationId xmlns:a16="http://schemas.microsoft.com/office/drawing/2014/main" id="{505FE8AB-5F9B-4C59-8B69-7A096BC46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" y="39756"/>
            <a:ext cx="12102548" cy="67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D72D-99A8-487D-B17E-BCF2EE7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938E2-F5AA-4494-8547-009C50F76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History&#10;• By 1990s, barbiturates replaced by&#10;benzodiazepines&#10;– 1961: introduction of chlordiazepoxide&#10;– Sternback is credi...">
            <a:extLst>
              <a:ext uri="{FF2B5EF4-FFF2-40B4-BE49-F238E27FC236}">
                <a16:creationId xmlns:a16="http://schemas.microsoft.com/office/drawing/2014/main" id="{DEDD88E6-616A-479A-847F-49717A58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9" y="177553"/>
            <a:ext cx="11683014" cy="66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652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5A1B-FE34-4AFF-B0AF-C1B12445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E7433-BE00-4769-BDB5-8C48C0D6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Methanol Poisoning &#10;treatment &#10; Patient in dark room, Ventilation and BP supportive measures &#10; Gastric lavage with sodib...">
            <a:extLst>
              <a:ext uri="{FF2B5EF4-FFF2-40B4-BE49-F238E27FC236}">
                <a16:creationId xmlns:a16="http://schemas.microsoft.com/office/drawing/2014/main" id="{B8758F16-72F9-499B-BF81-F8F90E2F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599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0E5E-565A-4E9E-93EB-BF060AB4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4E3B4-0AE2-4A74-92D4-DB8C76429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 descr="Sedative Hypnotic">
            <a:extLst>
              <a:ext uri="{FF2B5EF4-FFF2-40B4-BE49-F238E27FC236}">
                <a16:creationId xmlns:a16="http://schemas.microsoft.com/office/drawing/2014/main" id="{BB292241-65DA-4D50-BF8F-11B4329A4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372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8960-E675-4AEF-A404-D85B3CE5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0C2A0-DE1C-4AB0-BE6A-9B8DA9065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History&#10;• Others and Z Drugs&#10;– Methaqualone (Quaalude) and meprobamate&#10;(Miltown) were used in the 60s as “non barbiturate&#10;...">
            <a:extLst>
              <a:ext uri="{FF2B5EF4-FFF2-40B4-BE49-F238E27FC236}">
                <a16:creationId xmlns:a16="http://schemas.microsoft.com/office/drawing/2014/main" id="{355EEEE1-60B9-4DB5-8BF9-48A70943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0" y="88777"/>
            <a:ext cx="11975975" cy="66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44B7-BF6E-4F21-84F2-86C056E8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F7A3A-05F2-4B80-B0C3-F35A14F5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Barbiturates&#10;Long Acting Short Acting Ultra-short Acting&#10;• Phenobarbitone • Butobarbitone&#10;• Pentobarbitone&#10;• Thiopentone&#10;•...">
            <a:extLst>
              <a:ext uri="{FF2B5EF4-FFF2-40B4-BE49-F238E27FC236}">
                <a16:creationId xmlns:a16="http://schemas.microsoft.com/office/drawing/2014/main" id="{72E92835-ACE5-4E60-8FCF-81C4580D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142043"/>
            <a:ext cx="11896078" cy="67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385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20</Words>
  <Application>Microsoft Office PowerPoint</Application>
  <PresentationFormat>Widescreen</PresentationFormat>
  <Paragraphs>7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ALCOHOL,SEDATIVE, HYPNOTICS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BENZODIAZEPINES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ALCOHOL,SEDATIVE, HYPNOTICS</dc:title>
  <dc:creator>Aravinth Rajendran</dc:creator>
  <cp:lastModifiedBy>Aravinth Rajendran</cp:lastModifiedBy>
  <cp:revision>22</cp:revision>
  <dcterms:created xsi:type="dcterms:W3CDTF">2020-11-12T05:40:36Z</dcterms:created>
  <dcterms:modified xsi:type="dcterms:W3CDTF">2022-03-03T04:18:10Z</dcterms:modified>
</cp:coreProperties>
</file>